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0CF65A5-38CC-4B67-B869-E1DFF8CC435E}">
  <a:tblStyle styleId="{30CF65A5-38CC-4B67-B869-E1DFF8CC43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gif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e7ebe8cd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e7ebe8cd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e7dd806f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e7dd806f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e7dd806fb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e7dd806fb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e7dd806fb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e7dd806fb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e7087a3ba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e7087a3ba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e7b211519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e7b211519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e7b211519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e7b211519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e7b2115193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e7b211519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e7dd806fb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e7dd806fb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e7dd806fb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e7dd806fb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e7a6b711c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e7a6b711c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7dd806fb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e7dd806fb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e7dd806fb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e7dd806fb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e7b389fc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e7b389fc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e7dd806fb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e7dd806fb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e7dd806fb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e7dd806fb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e7087a3ba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e7087a3ba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e7dd806fb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e7dd806fb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e7087a3ba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e7087a3ba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e7087a3ba4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e7087a3ba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e7087a3ba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e7087a3ba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e7041219e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e7041219e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e7087a3ba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e7087a3ba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e7087a3ba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e7087a3ba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e7087a3ba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e7087a3ba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e7087a3ba4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e7087a3ba4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e7a1a5d6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e7a1a5d6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e7a1a5d62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e7a1a5d6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e7a1a5d62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e7a1a5d62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e7a1a5d62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e7a1a5d62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e7a1a5d62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e7a1a5d62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e7a1a5d62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e7a1a5d62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7041219e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7041219e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e7a1a5d62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e7a1a5d62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e7a1a5d62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e7a1a5d62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e7a1a5d62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e7a1a5d62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e7a1a5d62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e7a1a5d62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e7a1a5d623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e7a1a5d62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e7a1a5d62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e7a1a5d62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e7a1a5d623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e7a1a5d62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e7a1a5d623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e7a1a5d62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e7a6b711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e7a6b711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e7a6b711c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e7a6b711c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e7041219e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e7041219e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e7a6b711c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e7a6b711c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e7a6b711c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e7a6b711c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e7a6b711c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e7a6b711c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e7a6b711c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e7a6b711c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e7a6b711c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e7a6b711c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e7087a3ba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e7087a3ba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e7087a3b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e7087a3b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e7087a3ba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e7087a3ba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e7087a3ba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e7087a3ba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scienceexchange.caltech.edu/topics/quantum-science-explained/uncertainty-principle#:~:text=Formulated%20by%20the%20German%20physicist,about%20its%20speed%20and%20vice" TargetMode="External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youtube.com/watch?v=aV1wL5jsfRU" TargetMode="External"/><Relationship Id="rId4" Type="http://schemas.openxmlformats.org/officeDocument/2006/relationships/image" Target="../media/image9.jpg"/><Relationship Id="rId5" Type="http://schemas.openxmlformats.org/officeDocument/2006/relationships/hyperlink" Target="https://youtu.be/aV1wL5jsfRU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2.gif"/><Relationship Id="rId4" Type="http://schemas.openxmlformats.org/officeDocument/2006/relationships/hyperlink" Target="https://www.pasqal.com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hyperlink" Target="https://newsroom.ibm.com/file.php/183868/IBM_SystemOne_Andrew_Lindemann_2-1500.jpg?thumbnail=moda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nature.com/articles/s41586-019-1666-5" TargetMode="External"/><Relationship Id="rId4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youtube.com/watch?v=aHKFg8GeVvA" TargetMode="External"/><Relationship Id="rId4" Type="http://schemas.openxmlformats.org/officeDocument/2006/relationships/image" Target="../media/image2.jpg"/><Relationship Id="rId5" Type="http://schemas.openxmlformats.org/officeDocument/2006/relationships/hyperlink" Target="https://youtu.be/aHKFg8GeVvA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hyperlink" Target="https://en.wikipedia.org/wiki/Lithium_hydride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hyperlink" Target="https://en.wikipedia.org/wiki/Shor%27s_algorithm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hyperlink" Target="https://arstechnica.com/information-technology/2023/01/fear-not-rsa-encryption-wont-fall-to-quantum-computing-anytime-soon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phys.org/news/2021-01-world-quantum-network.html" TargetMode="External"/><Relationship Id="rId4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aws.amazon.com/braket/" TargetMode="External"/><Relationship Id="rId4" Type="http://schemas.openxmlformats.org/officeDocument/2006/relationships/hyperlink" Target="https://azure.microsoft.com/en-us/products/quantum/" TargetMode="External"/><Relationship Id="rId11" Type="http://schemas.openxmlformats.org/officeDocument/2006/relationships/image" Target="../media/image19.png"/><Relationship Id="rId10" Type="http://schemas.openxmlformats.org/officeDocument/2006/relationships/image" Target="../media/image16.png"/><Relationship Id="rId12" Type="http://schemas.openxmlformats.org/officeDocument/2006/relationships/image" Target="../media/image11.png"/><Relationship Id="rId9" Type="http://schemas.openxmlformats.org/officeDocument/2006/relationships/hyperlink" Target="https://www.meetiqm.com/" TargetMode="External"/><Relationship Id="rId5" Type="http://schemas.openxmlformats.org/officeDocument/2006/relationships/hyperlink" Target="https://quantum-computing.ibm.com/" TargetMode="External"/><Relationship Id="rId6" Type="http://schemas.openxmlformats.org/officeDocument/2006/relationships/hyperlink" Target="https://ionq.com/" TargetMode="External"/><Relationship Id="rId7" Type="http://schemas.openxmlformats.org/officeDocument/2006/relationships/hyperlink" Target="https://www.pasqal.com/" TargetMode="External"/><Relationship Id="rId8" Type="http://schemas.openxmlformats.org/officeDocument/2006/relationships/hyperlink" Target="https://www.dwavesys.com/" TargetMode="External"/></Relationships>
</file>

<file path=ppt/slides/_rels/slide26.xml.rels><?xml version="1.0" encoding="UTF-8" standalone="yes"?><Relationships xmlns="http://schemas.openxmlformats.org/package/2006/relationships"><Relationship Id="rId11" Type="http://schemas.openxmlformats.org/officeDocument/2006/relationships/hyperlink" Target="https://qutip.org/" TargetMode="External"/><Relationship Id="rId10" Type="http://schemas.openxmlformats.org/officeDocument/2006/relationships/hyperlink" Target="https://pennylane.ai/" TargetMode="External"/><Relationship Id="rId13" Type="http://schemas.openxmlformats.org/officeDocument/2006/relationships/image" Target="../media/image13.png"/><Relationship Id="rId1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aws.amazon.com/braket/" TargetMode="External"/><Relationship Id="rId4" Type="http://schemas.openxmlformats.org/officeDocument/2006/relationships/hyperlink" Target="https://learn.microsoft.com/en-us/azure/quantum/overview-what-is-qsharp-and-qdk" TargetMode="External"/><Relationship Id="rId9" Type="http://schemas.openxmlformats.org/officeDocument/2006/relationships/hyperlink" Target="https://openqasm.com/" TargetMode="External"/><Relationship Id="rId15" Type="http://schemas.openxmlformats.org/officeDocument/2006/relationships/image" Target="../media/image14.png"/><Relationship Id="rId14" Type="http://schemas.openxmlformats.org/officeDocument/2006/relationships/image" Target="../media/image23.png"/><Relationship Id="rId5" Type="http://schemas.openxmlformats.org/officeDocument/2006/relationships/hyperlink" Target="https://quantumai.google/cirq" TargetMode="External"/><Relationship Id="rId6" Type="http://schemas.openxmlformats.org/officeDocument/2006/relationships/hyperlink" Target="https://qiskit.org/" TargetMode="External"/><Relationship Id="rId7" Type="http://schemas.openxmlformats.org/officeDocument/2006/relationships/hyperlink" Target="https://github.com/CQCL/tket" TargetMode="External"/><Relationship Id="rId8" Type="http://schemas.openxmlformats.org/officeDocument/2006/relationships/hyperlink" Target="https://openqasm.com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gif"/><Relationship Id="rId4" Type="http://schemas.openxmlformats.org/officeDocument/2006/relationships/hyperlink" Target="https://giphy.com/gifs/art-pixel-tech-Tz30dcgKE3GCTYpxol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produto.mercadolivre.com.br/MLB-2073547840-kit-50pcs-transistor-bc337-25-nxp-_JM" TargetMode="External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hyperlink" Target="https://github.com/Dpbm/introduction-to-quantum-computing/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youtu.be/JhHMJCUmq28" TargetMode="External"/><Relationship Id="rId4" Type="http://schemas.openxmlformats.org/officeDocument/2006/relationships/image" Target="../media/image47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gif"/><Relationship Id="rId4" Type="http://schemas.openxmlformats.org/officeDocument/2006/relationships/image" Target="../media/image27.gif"/><Relationship Id="rId5" Type="http://schemas.openxmlformats.org/officeDocument/2006/relationships/image" Target="../media/image40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2.png"/><Relationship Id="rId4" Type="http://schemas.openxmlformats.org/officeDocument/2006/relationships/hyperlink" Target="https://www.geeksforgeeks.org/full-adder-in-digital-logic/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en.wikipedia.org/wiki/Bloch_sphere" TargetMode="External"/><Relationship Id="rId4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1.png"/><Relationship Id="rId4" Type="http://schemas.openxmlformats.org/officeDocument/2006/relationships/image" Target="../media/image2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6.png"/><Relationship Id="rId4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0.png"/><Relationship Id="rId4" Type="http://schemas.openxmlformats.org/officeDocument/2006/relationships/image" Target="../media/image28.png"/><Relationship Id="rId5" Type="http://schemas.openxmlformats.org/officeDocument/2006/relationships/image" Target="../media/image3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8.png"/><Relationship Id="rId4" Type="http://schemas.openxmlformats.org/officeDocument/2006/relationships/image" Target="../media/image4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6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0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2.png"/><Relationship Id="rId4" Type="http://schemas.openxmlformats.org/officeDocument/2006/relationships/hyperlink" Target="https://en.wikipedia.org/wiki/Quantum_logic_gate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ibm.com/topics/quantum-computing#What+is+quantum+computing%3F+%09%09%09%09%09%09%09" TargetMode="Externa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1.png"/><Relationship Id="rId4" Type="http://schemas.openxmlformats.org/officeDocument/2006/relationships/hyperlink" Target="https://qiskit.org/" TargetMode="Externa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9.png"/><Relationship Id="rId4" Type="http://schemas.openxmlformats.org/officeDocument/2006/relationships/hyperlink" Target="https://github.com/Dpbm/quantum" TargetMode="Externa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9.png"/><Relationship Id="rId4" Type="http://schemas.openxmlformats.org/officeDocument/2006/relationships/hyperlink" Target="http://quantumai.google/education/thequbitgame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s://kiedos.art/quantum-games-list/" TargetMode="External"/><Relationship Id="rId4" Type="http://schemas.openxmlformats.org/officeDocument/2006/relationships/image" Target="../media/image44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hyperlink" Target="https://en.wikipedia.org/wiki/Wave_interferenc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en.wikipedia.org/wiki/Schr%C3%B6dinger%27s_cat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hys.org/news/2014-08-picturing-schrodinger-cat-quantum-physics.html" TargetMode="Externa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accent1"/>
                </a:solidFill>
              </a:rPr>
              <a:t>Introdução a Quantum Computing</a:t>
            </a:r>
            <a:endParaRPr b="1" sz="6000">
              <a:solidFill>
                <a:schemeClr val="accent1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Alexandre Silva - BCC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/>
        </p:nvSpPr>
        <p:spPr>
          <a:xfrm>
            <a:off x="1527200" y="3810800"/>
            <a:ext cx="6286800" cy="2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Caltech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/>
          <p:nvPr/>
        </p:nvSpPr>
        <p:spPr>
          <a:xfrm>
            <a:off x="2074700" y="814650"/>
            <a:ext cx="49347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</a:rPr>
              <a:t>Princípio da incerteza de Heisenberg</a:t>
            </a:r>
            <a:endParaRPr b="1" sz="2000">
              <a:solidFill>
                <a:schemeClr val="accent1"/>
              </a:solidFill>
            </a:endParaRPr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4175" y="1456625"/>
            <a:ext cx="5792856" cy="2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 u="sng">
                <a:solidFill>
                  <a:schemeClr val="accent1"/>
                </a:solidFill>
              </a:rPr>
              <a:t>Tipos de Computadores Quânticos</a:t>
            </a:r>
            <a:endParaRPr b="1" sz="6000"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is explainer video shows how we can create the most powerful computer allowed by physics, by networking together 'ion traps' -- devices that trap individual atoms." id="121" name="Google Shape;121;p24" title="What is an Ion Trap Quantum Computer?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7663" y="893063"/>
            <a:ext cx="5968675" cy="335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4"/>
          <p:cNvSpPr txBox="1"/>
          <p:nvPr/>
        </p:nvSpPr>
        <p:spPr>
          <a:xfrm>
            <a:off x="2778325" y="4336675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YouTube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428625"/>
            <a:ext cx="762000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5"/>
          <p:cNvSpPr txBox="1"/>
          <p:nvPr/>
        </p:nvSpPr>
        <p:spPr>
          <a:xfrm>
            <a:off x="2727900" y="4714875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Pasqal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963" y="563050"/>
            <a:ext cx="6020074" cy="40174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6"/>
          <p:cNvSpPr txBox="1"/>
          <p:nvPr/>
        </p:nvSpPr>
        <p:spPr>
          <a:xfrm>
            <a:off x="2727900" y="4689650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IBM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/>
        </p:nvSpPr>
        <p:spPr>
          <a:xfrm>
            <a:off x="2727900" y="4401500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Nature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40" name="Google Shape;140;p27"/>
          <p:cNvPicPr preferRelativeResize="0"/>
          <p:nvPr/>
        </p:nvPicPr>
        <p:blipFill rotWithShape="1">
          <a:blip r:embed="rId4">
            <a:alphaModFix/>
          </a:blip>
          <a:srcRect b="0" l="0" r="0" t="55504"/>
          <a:stretch/>
        </p:blipFill>
        <p:spPr>
          <a:xfrm>
            <a:off x="2038387" y="953413"/>
            <a:ext cx="5067226" cy="3236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デスクトップ NMR（核磁気共鳴）量子コンピュータ Triangulumは、中国深センの量子コンピュータ・スタートアップ企業であるSpinQ社の3量子ビットの量子コンピュータです。&#10;&#10;ハードウェアレベルでのパルスシーケンスのエンジニアリングをサポートします。ユーザは機器の量子回路をカスタマイズでき、外部ポートからのプログラミングが可能です。Triangulumは低コストでメンテナンスが不要で、安定した機器であり、量子コンピューティング教育や単純な科学リサーチに適しています。&#10;&#10;https://www.switch-science.com/products/8680" id="145" name="Google Shape;145;p28" title="Demo Video - Triangulum - 3-qubit デスクトップ型NMR量子コンピュータ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1125" y="516875"/>
            <a:ext cx="6521750" cy="366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8"/>
          <p:cNvSpPr txBox="1"/>
          <p:nvPr/>
        </p:nvSpPr>
        <p:spPr>
          <a:xfrm>
            <a:off x="2727900" y="4300650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Youtube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0574" y="219638"/>
            <a:ext cx="3202849" cy="470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6" name="Google Shape;156;p30"/>
          <p:cNvGraphicFramePr/>
          <p:nvPr/>
        </p:nvGraphicFramePr>
        <p:xfrm>
          <a:off x="1263038" y="910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{30CF65A5-38CC-4B67-B869-E1DFF8CC435E}</a:tableStyleId>
              </a:tblPr>
              <a:tblGrid>
                <a:gridCol w="2205975"/>
                <a:gridCol w="2205975"/>
                <a:gridCol w="22059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Tipo</a:t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Prós</a:t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Contras</a:t>
                      </a:r>
                      <a:endParaRPr b="1"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Superconducting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Facil de produzir;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Veloz.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Erros;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Preço.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Trapped ions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Estável;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Rearranjo de conexões;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Mais barato.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Camára de vácuo;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Mais lento;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Neutral atoms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Flexível;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Escalável.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Mais lento;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Estados são perdidos.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NMR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Teoricamente estável;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Escalável para certas aplicações.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Limitados;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Erros(tempo gates/tempo de </a:t>
                      </a:r>
                      <a:r>
                        <a:rPr lang="en"/>
                        <a:t>coerencia</a:t>
                      </a:r>
                      <a:r>
                        <a:rPr lang="en"/>
                        <a:t>);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 u="sng">
                <a:solidFill>
                  <a:schemeClr val="accent1"/>
                </a:solidFill>
              </a:rPr>
              <a:t>Aplicações</a:t>
            </a:r>
            <a:endParaRPr b="1" sz="6000"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Objetivos</a:t>
            </a:r>
            <a:endParaRPr b="1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Mostrar um pouco o mundo da computação quântica;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Dar o pontapé inicial;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Instigar o estudo dessa área.</a:t>
            </a:r>
            <a:endParaRPr sz="20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Alguns casos de uso</a:t>
            </a:r>
            <a:endParaRPr/>
          </a:p>
        </p:txBody>
      </p:sp>
      <p:sp>
        <p:nvSpPr>
          <p:cNvPr id="167" name="Google Shape;16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>
                <a:solidFill>
                  <a:schemeClr val="accent1"/>
                </a:solidFill>
              </a:rPr>
              <a:t>Quimíca;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>
                <a:solidFill>
                  <a:schemeClr val="accent1"/>
                </a:solidFill>
              </a:rPr>
              <a:t>Física;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>
                <a:solidFill>
                  <a:schemeClr val="accent1"/>
                </a:solidFill>
              </a:rPr>
              <a:t>Criptografia;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>
                <a:solidFill>
                  <a:schemeClr val="accent1"/>
                </a:solidFill>
              </a:rPr>
              <a:t>Banco de dados;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>
                <a:solidFill>
                  <a:schemeClr val="accent1"/>
                </a:solidFill>
              </a:rPr>
              <a:t>Machine learning;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>
                <a:solidFill>
                  <a:schemeClr val="accent1"/>
                </a:solidFill>
              </a:rPr>
              <a:t>Problemas NP.</a:t>
            </a:r>
            <a:endParaRPr sz="2000">
              <a:solidFill>
                <a:schemeClr val="accent1"/>
              </a:solidFill>
            </a:endParaRPr>
          </a:p>
        </p:txBody>
      </p:sp>
      <p:pic>
        <p:nvPicPr>
          <p:cNvPr id="168" name="Google Shape;1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300" y="1143000"/>
            <a:ext cx="314325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2"/>
          <p:cNvSpPr txBox="1"/>
          <p:nvPr/>
        </p:nvSpPr>
        <p:spPr>
          <a:xfrm>
            <a:off x="4630825" y="3565875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Wikipedia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750" y="1074500"/>
            <a:ext cx="6086475" cy="216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/>
        </p:nvSpPr>
        <p:spPr>
          <a:xfrm>
            <a:off x="2727900" y="3522650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Wikipedia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175" y="148600"/>
            <a:ext cx="4198676" cy="42528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/>
        </p:nvSpPr>
        <p:spPr>
          <a:xfrm>
            <a:off x="2727900" y="4523975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ArsTechnica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 txBox="1"/>
          <p:nvPr/>
        </p:nvSpPr>
        <p:spPr>
          <a:xfrm>
            <a:off x="2727900" y="4523975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PhysOrg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87" name="Google Shape;187;p35"/>
          <p:cNvPicPr preferRelativeResize="0"/>
          <p:nvPr/>
        </p:nvPicPr>
        <p:blipFill rotWithShape="1">
          <a:blip r:embed="rId4">
            <a:alphaModFix/>
          </a:blip>
          <a:srcRect b="0" l="19672" r="3868" t="0"/>
          <a:stretch/>
        </p:blipFill>
        <p:spPr>
          <a:xfrm>
            <a:off x="2454150" y="232750"/>
            <a:ext cx="4648774" cy="421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 u="sng">
                <a:solidFill>
                  <a:schemeClr val="accent1"/>
                </a:solidFill>
              </a:rPr>
              <a:t>Ferramentas</a:t>
            </a:r>
            <a:endParaRPr b="1" sz="6000"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Plataformas</a:t>
            </a:r>
            <a:r>
              <a:rPr lang="en"/>
              <a:t>	</a:t>
            </a:r>
            <a:endParaRPr/>
          </a:p>
        </p:txBody>
      </p:sp>
      <p:sp>
        <p:nvSpPr>
          <p:cNvPr id="198" name="Google Shape;198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AWS (Braket)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Azure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IBM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IONQ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Pasqal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Dwave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IQM</a:t>
            </a:r>
            <a:r>
              <a:rPr lang="en" sz="2000">
                <a:solidFill>
                  <a:schemeClr val="accent1"/>
                </a:solidFill>
              </a:rPr>
              <a:t>.</a:t>
            </a:r>
            <a:endParaRPr sz="2000">
              <a:solidFill>
                <a:schemeClr val="accent1"/>
              </a:solidFill>
            </a:endParaRPr>
          </a:p>
        </p:txBody>
      </p:sp>
      <p:pic>
        <p:nvPicPr>
          <p:cNvPr id="199" name="Google Shape;199;p3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010150" y="596875"/>
            <a:ext cx="2857500" cy="120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430100" y="2228775"/>
            <a:ext cx="2055592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893825" y="3655125"/>
            <a:ext cx="1835825" cy="65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Programação</a:t>
            </a:r>
            <a:r>
              <a:rPr lang="en"/>
              <a:t>	</a:t>
            </a:r>
            <a:endParaRPr/>
          </a:p>
        </p:txBody>
      </p:sp>
      <p:sp>
        <p:nvSpPr>
          <p:cNvPr id="207" name="Google Shape;207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Braket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Q#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Cirq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Qiskit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tket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</a:t>
            </a:r>
            <a:r>
              <a:rPr lang="en" sz="2000" u="sng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penqasm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PennyLane</a:t>
            </a:r>
            <a:r>
              <a:rPr lang="en" sz="2000">
                <a:solidFill>
                  <a:schemeClr val="accent1"/>
                </a:solidFill>
              </a:rPr>
              <a:t>;</a:t>
            </a:r>
            <a:endParaRPr sz="2000">
              <a:solidFill>
                <a:schemeClr val="accen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</a:pPr>
            <a:r>
              <a:rPr lang="en" sz="2000" u="sng">
                <a:solidFill>
                  <a:schemeClr val="accent1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QuTip</a:t>
            </a:r>
            <a:r>
              <a:rPr lang="en" sz="2000">
                <a:solidFill>
                  <a:schemeClr val="accent1"/>
                </a:solidFill>
              </a:rPr>
              <a:t>.</a:t>
            </a:r>
            <a:endParaRPr sz="2000">
              <a:solidFill>
                <a:schemeClr val="accent1"/>
              </a:solidFill>
            </a:endParaRPr>
          </a:p>
        </p:txBody>
      </p:sp>
      <p:pic>
        <p:nvPicPr>
          <p:cNvPr id="208" name="Google Shape;208;p3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880375" y="383400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8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352425" y="2801821"/>
            <a:ext cx="2841875" cy="88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8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787425" y="4182500"/>
            <a:ext cx="2175550" cy="30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8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526275" y="2141225"/>
            <a:ext cx="2440550" cy="120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 u="sng">
                <a:solidFill>
                  <a:schemeClr val="accent1"/>
                </a:solidFill>
              </a:rPr>
              <a:t>Como funciona?</a:t>
            </a:r>
            <a:endParaRPr b="1" sz="6000"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Computação Clássica</a:t>
            </a:r>
            <a:r>
              <a:rPr b="1" lang="en"/>
              <a:t>	</a:t>
            </a:r>
            <a:endParaRPr b="1"/>
          </a:p>
        </p:txBody>
      </p:sp>
      <p:sp>
        <p:nvSpPr>
          <p:cNvPr id="222" name="Google Shape;222;p40"/>
          <p:cNvSpPr txBox="1"/>
          <p:nvPr>
            <p:ph idx="1" type="body"/>
          </p:nvPr>
        </p:nvSpPr>
        <p:spPr>
          <a:xfrm>
            <a:off x="311700" y="1152475"/>
            <a:ext cx="579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Binário (0, 1);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Cada unidade é denominada Bit;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Informações podem ser manipuladas usando operações Booleanas;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Representação de </a:t>
            </a:r>
            <a:r>
              <a:rPr lang="en" sz="2000">
                <a:solidFill>
                  <a:schemeClr val="accent2"/>
                </a:solidFill>
              </a:rPr>
              <a:t>inúmeros</a:t>
            </a:r>
            <a:r>
              <a:rPr lang="en" sz="2000">
                <a:solidFill>
                  <a:schemeClr val="accent2"/>
                </a:solidFill>
              </a:rPr>
              <a:t> tipos de informação (imagens, aúdios, texto, números, etc.).</a:t>
            </a:r>
            <a:endParaRPr sz="2000">
              <a:solidFill>
                <a:schemeClr val="accent2"/>
              </a:solidFill>
            </a:endParaRPr>
          </a:p>
        </p:txBody>
      </p:sp>
      <p:pic>
        <p:nvPicPr>
          <p:cNvPr id="223" name="Google Shape;22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1600" y="1496125"/>
            <a:ext cx="2729100" cy="27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0"/>
          <p:cNvSpPr txBox="1"/>
          <p:nvPr/>
        </p:nvSpPr>
        <p:spPr>
          <a:xfrm>
            <a:off x="6101600" y="4264650"/>
            <a:ext cx="2729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Giphy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/>
        </p:nvSpPr>
        <p:spPr>
          <a:xfrm>
            <a:off x="2727900" y="4689650"/>
            <a:ext cx="3688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MercadoLivre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30" name="Google Shape;23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0750" y="700088"/>
            <a:ext cx="4762500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00" y="580463"/>
            <a:ext cx="3982575" cy="398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367400" y="626725"/>
            <a:ext cx="4204500" cy="39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/>
              <a:t>MATERIAIS</a:t>
            </a:r>
            <a:endParaRPr b="1"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github.com/Dpbm/introduction-to-quantum-computing/</a:t>
            </a:r>
            <a:endParaRPr b="1" sz="2000"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 txBox="1"/>
          <p:nvPr/>
        </p:nvSpPr>
        <p:spPr>
          <a:xfrm>
            <a:off x="2384450" y="3911650"/>
            <a:ext cx="43008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YouTube(Kurzgesagt)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36" name="Google Shape;23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8012" y="1325725"/>
            <a:ext cx="4430326" cy="249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3"/>
          <p:cNvPicPr preferRelativeResize="0"/>
          <p:nvPr/>
        </p:nvPicPr>
        <p:blipFill rotWithShape="1">
          <a:blip r:embed="rId3">
            <a:alphaModFix/>
          </a:blip>
          <a:srcRect b="35033" l="14002" r="14807" t="37507"/>
          <a:stretch/>
        </p:blipFill>
        <p:spPr>
          <a:xfrm>
            <a:off x="493475" y="641150"/>
            <a:ext cx="4041299" cy="87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3"/>
          <p:cNvPicPr preferRelativeResize="0"/>
          <p:nvPr/>
        </p:nvPicPr>
        <p:blipFill rotWithShape="1">
          <a:blip r:embed="rId4">
            <a:alphaModFix/>
          </a:blip>
          <a:srcRect b="36414" l="14551" r="12064" t="41042"/>
          <a:stretch/>
        </p:blipFill>
        <p:spPr>
          <a:xfrm>
            <a:off x="583525" y="3637900"/>
            <a:ext cx="3918851" cy="67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43"/>
          <p:cNvPicPr preferRelativeResize="0"/>
          <p:nvPr/>
        </p:nvPicPr>
        <p:blipFill rotWithShape="1">
          <a:blip r:embed="rId5">
            <a:alphaModFix/>
          </a:blip>
          <a:srcRect b="35166" l="16488" r="18339" t="46641"/>
          <a:stretch/>
        </p:blipFill>
        <p:spPr>
          <a:xfrm>
            <a:off x="4065456" y="2343800"/>
            <a:ext cx="4312544" cy="67714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43"/>
          <p:cNvSpPr txBox="1"/>
          <p:nvPr/>
        </p:nvSpPr>
        <p:spPr>
          <a:xfrm>
            <a:off x="929300" y="252125"/>
            <a:ext cx="28023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AND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245" name="Google Shape;245;p43"/>
          <p:cNvSpPr txBox="1"/>
          <p:nvPr/>
        </p:nvSpPr>
        <p:spPr>
          <a:xfrm>
            <a:off x="929300" y="252125"/>
            <a:ext cx="28023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AND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246" name="Google Shape;246;p43"/>
          <p:cNvSpPr txBox="1"/>
          <p:nvPr/>
        </p:nvSpPr>
        <p:spPr>
          <a:xfrm>
            <a:off x="4820575" y="1954700"/>
            <a:ext cx="28023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NOT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247" name="Google Shape;247;p43"/>
          <p:cNvSpPr txBox="1"/>
          <p:nvPr/>
        </p:nvSpPr>
        <p:spPr>
          <a:xfrm>
            <a:off x="1141800" y="3248800"/>
            <a:ext cx="28023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OR</a:t>
            </a:r>
            <a:endParaRPr sz="2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1575" y="942975"/>
            <a:ext cx="6800850" cy="325755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4"/>
          <p:cNvSpPr txBox="1"/>
          <p:nvPr/>
        </p:nvSpPr>
        <p:spPr>
          <a:xfrm>
            <a:off x="2421600" y="4351100"/>
            <a:ext cx="43008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GeeksForGeeks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4" name="Google Shape;254;p44"/>
          <p:cNvSpPr txBox="1"/>
          <p:nvPr/>
        </p:nvSpPr>
        <p:spPr>
          <a:xfrm>
            <a:off x="2946350" y="374600"/>
            <a:ext cx="35370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Somador completo</a:t>
            </a:r>
            <a:endParaRPr sz="2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Computação Quântica</a:t>
            </a:r>
            <a:r>
              <a:rPr b="1" lang="en"/>
              <a:t>	</a:t>
            </a:r>
            <a:endParaRPr b="1"/>
          </a:p>
        </p:txBody>
      </p:sp>
      <p:sp>
        <p:nvSpPr>
          <p:cNvPr id="260" name="Google Shape;260;p45"/>
          <p:cNvSpPr txBox="1"/>
          <p:nvPr>
            <p:ph idx="1" type="body"/>
          </p:nvPr>
        </p:nvSpPr>
        <p:spPr>
          <a:xfrm>
            <a:off x="311700" y="1152475"/>
            <a:ext cx="579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Qubits (0, 1 e tudo entre isso)</a:t>
            </a:r>
            <a:r>
              <a:rPr lang="en" sz="2000">
                <a:solidFill>
                  <a:schemeClr val="accent2"/>
                </a:solidFill>
              </a:rPr>
              <a:t>;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Representa Amplitudes/probabilidades;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Pode ser visto como um ponto em uma esfera (Bloch Sphere);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" sz="2000">
                <a:solidFill>
                  <a:schemeClr val="accent2"/>
                </a:solidFill>
              </a:rPr>
              <a:t>Precisa de várias medições:</a:t>
            </a:r>
            <a:endParaRPr sz="2000">
              <a:solidFill>
                <a:schemeClr val="accent2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○"/>
            </a:pPr>
            <a:r>
              <a:rPr lang="en" sz="2000">
                <a:solidFill>
                  <a:schemeClr val="accent2"/>
                </a:solidFill>
              </a:rPr>
              <a:t>Perturbações.</a:t>
            </a:r>
            <a:endParaRPr sz="2000">
              <a:solidFill>
                <a:schemeClr val="accent2"/>
              </a:solidFill>
            </a:endParaRPr>
          </a:p>
        </p:txBody>
      </p:sp>
      <p:sp>
        <p:nvSpPr>
          <p:cNvPr id="261" name="Google Shape;261;p45"/>
          <p:cNvSpPr txBox="1"/>
          <p:nvPr/>
        </p:nvSpPr>
        <p:spPr>
          <a:xfrm>
            <a:off x="6074713" y="3933275"/>
            <a:ext cx="2729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Wikipedia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62" name="Google Shape;26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2800" y="1282275"/>
            <a:ext cx="2352925" cy="247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875" y="1621950"/>
            <a:ext cx="1857375" cy="15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8125" y="121763"/>
            <a:ext cx="4572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5950" y="145200"/>
            <a:ext cx="4572000" cy="45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3325" y="1785925"/>
            <a:ext cx="2324100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25" y="1785925"/>
            <a:ext cx="2324100" cy="15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5500" y="181225"/>
            <a:ext cx="4572000" cy="45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3750" y="565125"/>
            <a:ext cx="4675050" cy="341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925" y="1785938"/>
            <a:ext cx="2324100" cy="1571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9"/>
          <p:cNvSpPr txBox="1"/>
          <p:nvPr/>
        </p:nvSpPr>
        <p:spPr>
          <a:xfrm>
            <a:off x="5273175" y="2132325"/>
            <a:ext cx="23628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|0⟩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0"/>
          <p:cNvSpPr txBox="1"/>
          <p:nvPr/>
        </p:nvSpPr>
        <p:spPr>
          <a:xfrm>
            <a:off x="5273175" y="2132325"/>
            <a:ext cx="23628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-</a:t>
            </a:r>
            <a:r>
              <a:rPr lang="en" sz="4000">
                <a:solidFill>
                  <a:schemeClr val="dk1"/>
                </a:solidFill>
              </a:rPr>
              <a:t>|1⟩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293" name="Google Shape;29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450" y="1785925"/>
            <a:ext cx="4162425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1"/>
          <p:cNvSpPr txBox="1"/>
          <p:nvPr/>
        </p:nvSpPr>
        <p:spPr>
          <a:xfrm>
            <a:off x="5273175" y="2132325"/>
            <a:ext cx="23628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|00⟩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299" name="Google Shape;29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375" y="1328738"/>
            <a:ext cx="2524125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 u="sng">
                <a:solidFill>
                  <a:schemeClr val="accent1"/>
                </a:solidFill>
              </a:rPr>
              <a:t>O que é computação quântica?</a:t>
            </a:r>
            <a:endParaRPr b="1" sz="6000"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2"/>
          <p:cNvSpPr txBox="1"/>
          <p:nvPr/>
        </p:nvSpPr>
        <p:spPr>
          <a:xfrm>
            <a:off x="5273175" y="2132325"/>
            <a:ext cx="23628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|11⟩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725" y="1405875"/>
            <a:ext cx="4362450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/>
          <p:nvPr/>
        </p:nvSpPr>
        <p:spPr>
          <a:xfrm>
            <a:off x="5273175" y="2132325"/>
            <a:ext cx="23628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|00⟩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311" name="Google Shape;31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525" y="1375600"/>
            <a:ext cx="2524125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/>
          <p:nvPr/>
        </p:nvSpPr>
        <p:spPr>
          <a:xfrm>
            <a:off x="5273175" y="2132325"/>
            <a:ext cx="23628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-</a:t>
            </a:r>
            <a:r>
              <a:rPr lang="en" sz="4000">
                <a:solidFill>
                  <a:schemeClr val="dk1"/>
                </a:solidFill>
              </a:rPr>
              <a:t>|11⟩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317" name="Google Shape;31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050" y="1211375"/>
            <a:ext cx="4362450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5"/>
          <p:cNvSpPr txBox="1"/>
          <p:nvPr/>
        </p:nvSpPr>
        <p:spPr>
          <a:xfrm>
            <a:off x="5273175" y="2132325"/>
            <a:ext cx="23628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|10⟩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323" name="Google Shape;32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675" y="1328738"/>
            <a:ext cx="4362450" cy="24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675" y="1328738"/>
            <a:ext cx="4362450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56"/>
          <p:cNvPicPr preferRelativeResize="0"/>
          <p:nvPr/>
        </p:nvPicPr>
        <p:blipFill rotWithShape="1">
          <a:blip r:embed="rId3">
            <a:alphaModFix/>
          </a:blip>
          <a:srcRect b="7395" l="6638" r="0" t="10610"/>
          <a:stretch/>
        </p:blipFill>
        <p:spPr>
          <a:xfrm>
            <a:off x="2770488" y="3003975"/>
            <a:ext cx="4255776" cy="149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56"/>
          <p:cNvPicPr preferRelativeResize="0"/>
          <p:nvPr/>
        </p:nvPicPr>
        <p:blipFill rotWithShape="1">
          <a:blip r:embed="rId4">
            <a:alphaModFix/>
          </a:blip>
          <a:srcRect b="4853" l="14602" r="0" t="9552"/>
          <a:stretch/>
        </p:blipFill>
        <p:spPr>
          <a:xfrm>
            <a:off x="3127813" y="309775"/>
            <a:ext cx="2888375" cy="1649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6"/>
          <p:cNvSpPr txBox="1"/>
          <p:nvPr/>
        </p:nvSpPr>
        <p:spPr>
          <a:xfrm>
            <a:off x="3681125" y="2045875"/>
            <a:ext cx="24345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/>
              <a:t>=</a:t>
            </a:r>
            <a:endParaRPr b="1" sz="50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0850" y="866775"/>
            <a:ext cx="2524125" cy="340995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57"/>
          <p:cNvSpPr txBox="1"/>
          <p:nvPr/>
        </p:nvSpPr>
        <p:spPr>
          <a:xfrm>
            <a:off x="5237150" y="2146725"/>
            <a:ext cx="23628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|000⟩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8"/>
          <p:cNvSpPr txBox="1"/>
          <p:nvPr/>
        </p:nvSpPr>
        <p:spPr>
          <a:xfrm>
            <a:off x="5374025" y="2085450"/>
            <a:ext cx="23628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|111⟩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343" name="Google Shape;34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4700" y="866775"/>
            <a:ext cx="4362450" cy="3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350" y="73150"/>
            <a:ext cx="3933903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59"/>
          <p:cNvSpPr txBox="1"/>
          <p:nvPr/>
        </p:nvSpPr>
        <p:spPr>
          <a:xfrm>
            <a:off x="6279350" y="4372675"/>
            <a:ext cx="23220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Wikipedia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0"/>
          <p:cNvSpPr txBox="1"/>
          <p:nvPr/>
        </p:nvSpPr>
        <p:spPr>
          <a:xfrm>
            <a:off x="2083050" y="1927050"/>
            <a:ext cx="4977900" cy="12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😈</a:t>
            </a:r>
            <a:r>
              <a:rPr b="1" lang="en" sz="4000">
                <a:solidFill>
                  <a:srgbClr val="9900FF"/>
                </a:solidFill>
              </a:rPr>
              <a:t>DEMOS</a:t>
            </a:r>
            <a:r>
              <a:rPr b="1" lang="en" sz="4000"/>
              <a:t>😈</a:t>
            </a:r>
            <a:endParaRPr b="1" sz="40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1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 u="sng">
                <a:solidFill>
                  <a:schemeClr val="accent1"/>
                </a:solidFill>
              </a:rPr>
              <a:t>Próximos passos</a:t>
            </a:r>
            <a:r>
              <a:rPr b="1" lang="en" sz="6000" u="sng">
                <a:solidFill>
                  <a:schemeClr val="accent1"/>
                </a:solidFill>
              </a:rPr>
              <a:t>?</a:t>
            </a:r>
            <a:endParaRPr b="1" sz="6000"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en" sz="4520"/>
              <a:t>“Computação quântica é uma tecnologia, emergente, que se aproveita da mecânica quântica para resolver problemas”.</a:t>
            </a:r>
            <a:endParaRPr i="1" sz="4520"/>
          </a:p>
        </p:txBody>
      </p:sp>
      <p:sp>
        <p:nvSpPr>
          <p:cNvPr id="78" name="Google Shape;78;p17"/>
          <p:cNvSpPr txBox="1"/>
          <p:nvPr/>
        </p:nvSpPr>
        <p:spPr>
          <a:xfrm>
            <a:off x="6584625" y="4099050"/>
            <a:ext cx="19518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1"/>
                </a:solidFill>
              </a:rPr>
              <a:t>Fonte: </a:t>
            </a:r>
            <a:r>
              <a:rPr lang="en" sz="19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IBM</a:t>
            </a:r>
            <a:endParaRPr sz="19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712" y="123575"/>
            <a:ext cx="8084573" cy="4548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62"/>
          <p:cNvSpPr txBox="1"/>
          <p:nvPr/>
        </p:nvSpPr>
        <p:spPr>
          <a:xfrm>
            <a:off x="2421600" y="4603225"/>
            <a:ext cx="43008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qiskit.org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2975" y="332475"/>
            <a:ext cx="428625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63"/>
          <p:cNvSpPr txBox="1"/>
          <p:nvPr/>
        </p:nvSpPr>
        <p:spPr>
          <a:xfrm>
            <a:off x="403275" y="1671150"/>
            <a:ext cx="3869700" cy="160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github.com/Dpbm/quantum</a:t>
            </a:r>
            <a:endParaRPr sz="4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975" y="267675"/>
            <a:ext cx="7604051" cy="4276025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64"/>
          <p:cNvSpPr txBox="1"/>
          <p:nvPr/>
        </p:nvSpPr>
        <p:spPr>
          <a:xfrm>
            <a:off x="2651000" y="4603225"/>
            <a:ext cx="3681000" cy="28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quantumai.google/education/thequbitgame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5"/>
          <p:cNvSpPr txBox="1"/>
          <p:nvPr/>
        </p:nvSpPr>
        <p:spPr>
          <a:xfrm>
            <a:off x="403275" y="1671150"/>
            <a:ext cx="3869700" cy="160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kiedos.art/quantum-games-list/</a:t>
            </a:r>
            <a:endParaRPr sz="4000">
              <a:solidFill>
                <a:schemeClr val="accent1"/>
              </a:solidFill>
            </a:endParaRPr>
          </a:p>
        </p:txBody>
      </p:sp>
      <p:pic>
        <p:nvPicPr>
          <p:cNvPr id="383" name="Google Shape;38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7000" y="332475"/>
            <a:ext cx="428625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6"/>
          <p:cNvSpPr txBox="1"/>
          <p:nvPr/>
        </p:nvSpPr>
        <p:spPr>
          <a:xfrm>
            <a:off x="2083050" y="1927050"/>
            <a:ext cx="4977900" cy="12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accent1"/>
                </a:solidFill>
              </a:rPr>
              <a:t>Obrigado pela Atenção😊</a:t>
            </a:r>
            <a:endParaRPr b="1" sz="4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 u="sng">
                <a:solidFill>
                  <a:schemeClr val="accent1"/>
                </a:solidFill>
              </a:rPr>
              <a:t>Quais efeitos ela se aproveita?</a:t>
            </a:r>
            <a:endParaRPr b="1" sz="6000"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050" y="1488138"/>
            <a:ext cx="6483900" cy="21672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/>
        </p:nvSpPr>
        <p:spPr>
          <a:xfrm>
            <a:off x="1527200" y="3810800"/>
            <a:ext cx="6286800" cy="2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Wikipedia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0" name="Google Shape;90;p19"/>
          <p:cNvSpPr txBox="1"/>
          <p:nvPr/>
        </p:nvSpPr>
        <p:spPr>
          <a:xfrm>
            <a:off x="2554950" y="1027050"/>
            <a:ext cx="40341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</a:rPr>
              <a:t>Interferência</a:t>
            </a:r>
            <a:endParaRPr b="1" sz="2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/>
        </p:nvSpPr>
        <p:spPr>
          <a:xfrm>
            <a:off x="1527200" y="3810800"/>
            <a:ext cx="6286800" cy="2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Wikipedia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2554950" y="1027050"/>
            <a:ext cx="40341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</a:rPr>
              <a:t>Superposição</a:t>
            </a:r>
            <a:endParaRPr b="1" sz="2000">
              <a:solidFill>
                <a:schemeClr val="accent1"/>
              </a:solidFill>
            </a:endParaRPr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8825" y="1488150"/>
            <a:ext cx="4466350" cy="236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/>
        </p:nvSpPr>
        <p:spPr>
          <a:xfrm>
            <a:off x="1527200" y="3810800"/>
            <a:ext cx="6286800" cy="2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Fonte: </a:t>
            </a:r>
            <a:r>
              <a:rPr lang="en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PhysOrg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3" name="Google Shape;103;p21"/>
          <p:cNvSpPr txBox="1"/>
          <p:nvPr/>
        </p:nvSpPr>
        <p:spPr>
          <a:xfrm>
            <a:off x="2653550" y="814650"/>
            <a:ext cx="40341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</a:rPr>
              <a:t>Entanglement</a:t>
            </a:r>
            <a:endParaRPr b="1" sz="2000">
              <a:solidFill>
                <a:schemeClr val="accent1"/>
              </a:solidFill>
            </a:endParaRPr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5850" y="1275762"/>
            <a:ext cx="3692300" cy="259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